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1" r:id="rId11"/>
  </p:sldIdLst>
  <p:sldSz cx="14630400" cy="8229600"/>
  <p:notesSz cx="8229600" cy="14630400"/>
  <p:embeddedFontLst>
    <p:embeddedFont>
      <p:font typeface="Fira Sans" panose="020B0503050000020004" pitchFamily="34" charset="0"/>
      <p:regular r:id="rId13"/>
    </p:embeddedFont>
    <p:embeddedFont>
      <p:font typeface="Inconsolata Bold" pitchFamily="1" charset="0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3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Project Giga Bharat – Tesla India Launch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Created by: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Akshat Sharma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Last Updated: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19 Sept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020" y="755452"/>
            <a:ext cx="8911947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Recommended Tesla Models for India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0" y="1961317"/>
            <a:ext cx="4957882" cy="49578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11253" y="1914168"/>
            <a:ext cx="769262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Based on segment-wise EV sales and premium adoption trends, </a:t>
            </a:r>
            <a:r>
              <a:rPr lang="en-US" sz="1650" b="1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Model 3</a:t>
            </a: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</a:t>
            </a:r>
            <a:r>
              <a:rPr lang="en-US" sz="1650" b="1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Model Y</a:t>
            </a: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are the most viable options for Tesla's India launch.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11253" y="2821305"/>
            <a:ext cx="7692628" cy="1673662"/>
          </a:xfrm>
          <a:prstGeom prst="roundRect">
            <a:avLst>
              <a:gd name="adj" fmla="val 1880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43782" y="3053834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3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443782" y="3591163"/>
            <a:ext cx="7227570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Aligns perfectly with mid-to-premium sedan demand in Indian metropolitan markets, offering the ideal balance of luxury and accessibility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11253" y="4704636"/>
            <a:ext cx="7692628" cy="1673662"/>
          </a:xfrm>
          <a:prstGeom prst="roundRect">
            <a:avLst>
              <a:gd name="adj" fmla="val 1880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43782" y="4937165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Y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6443782" y="5474494"/>
            <a:ext cx="7227570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Fits the growing SUV preference in metro cities, capitalizing on India's shift toward larger, more versatile vehicles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211253" y="6614160"/>
            <a:ext cx="769262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models balance affordability, brand appeal, and infrastructure compatibility, making them ideal for India's evolving EV landscape.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Business Objective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Simulate Tesla's strategic entry into the Indian EV market using Power BI. Identify the optimal car model, launch cities, and market conditions based on multi-dimensional data analysis.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38406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comprehensive analysis will guide Tesla's market entry strategy by examining infrastructure readiness, economic capacity, policy support, and consumer demand across India's diverse metropolitan markets.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537" y="533162"/>
            <a:ext cx="5574149" cy="605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Strategic Questions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78537" y="1817489"/>
            <a:ext cx="6539746" cy="1741289"/>
          </a:xfrm>
          <a:prstGeom prst="roundRect">
            <a:avLst>
              <a:gd name="adj" fmla="val 6302"/>
            </a:avLst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37" y="1794629"/>
            <a:ext cx="6539746" cy="9144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696" y="1726147"/>
            <a:ext cx="581620" cy="5816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26767" y="1857114"/>
            <a:ext cx="407075" cy="33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895231" y="2302193"/>
            <a:ext cx="363450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Which car should Tesla launch?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895231" y="2721531"/>
            <a:ext cx="6106358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Based on segment-wise EV sales, identify the most viable Tesla model for Indian market conditions and consumer preferences.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7412117" y="1817489"/>
            <a:ext cx="6539746" cy="1741289"/>
          </a:xfrm>
          <a:prstGeom prst="roundRect">
            <a:avLst>
              <a:gd name="adj" fmla="val 6302"/>
            </a:avLst>
          </a:prstGeom>
          <a:solidFill>
            <a:srgbClr val="241631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117" y="1794629"/>
            <a:ext cx="6539746" cy="9144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1120" y="1526738"/>
            <a:ext cx="581620" cy="5816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663751" y="1871581"/>
            <a:ext cx="23264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Text 7"/>
          <p:cNvSpPr/>
          <p:nvPr/>
        </p:nvSpPr>
        <p:spPr>
          <a:xfrm>
            <a:off x="7628811" y="2302193"/>
            <a:ext cx="278642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Total EV sales in India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7628811" y="2721531"/>
            <a:ext cx="6106358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 overall market size and growth potential across all vehicle segments to assess market opportunity.</a:t>
            </a:r>
            <a:endParaRPr lang="en-US" sz="1500" dirty="0"/>
          </a:p>
        </p:txBody>
      </p:sp>
      <p:sp>
        <p:nvSpPr>
          <p:cNvPr id="15" name="Shape 9"/>
          <p:cNvSpPr/>
          <p:nvPr/>
        </p:nvSpPr>
        <p:spPr>
          <a:xfrm>
            <a:off x="678537" y="4043363"/>
            <a:ext cx="6539746" cy="1741289"/>
          </a:xfrm>
          <a:prstGeom prst="roundRect">
            <a:avLst>
              <a:gd name="adj" fmla="val 6302"/>
            </a:avLst>
          </a:prstGeom>
          <a:solidFill>
            <a:srgbClr val="241631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37" y="4020503"/>
            <a:ext cx="6539746" cy="9144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3752612"/>
            <a:ext cx="581620" cy="58162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747832" y="4099751"/>
            <a:ext cx="23264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Text 11"/>
          <p:cNvSpPr/>
          <p:nvPr/>
        </p:nvSpPr>
        <p:spPr>
          <a:xfrm>
            <a:off x="895231" y="4528066"/>
            <a:ext cx="58151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Which cities have the highest charging stations?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895231" y="4947404"/>
            <a:ext cx="6106358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Infrastructure readiness assessment for successful Tesla launch and customer satisfaction.</a:t>
            </a:r>
            <a:endParaRPr lang="en-US" sz="1500" dirty="0"/>
          </a:p>
        </p:txBody>
      </p:sp>
      <p:sp>
        <p:nvSpPr>
          <p:cNvPr id="21" name="Shape 13"/>
          <p:cNvSpPr/>
          <p:nvPr/>
        </p:nvSpPr>
        <p:spPr>
          <a:xfrm>
            <a:off x="7412117" y="4043363"/>
            <a:ext cx="6539746" cy="1741289"/>
          </a:xfrm>
          <a:prstGeom prst="roundRect">
            <a:avLst>
              <a:gd name="adj" fmla="val 6302"/>
            </a:avLst>
          </a:prstGeom>
          <a:solidFill>
            <a:srgbClr val="241631"/>
          </a:solidFill>
          <a:ln/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117" y="4020503"/>
            <a:ext cx="6539746" cy="91440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1120" y="3752612"/>
            <a:ext cx="581620" cy="581620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8709742" y="4087980"/>
            <a:ext cx="23264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5" name="Text 15"/>
          <p:cNvSpPr/>
          <p:nvPr/>
        </p:nvSpPr>
        <p:spPr>
          <a:xfrm>
            <a:off x="7628811" y="4528066"/>
            <a:ext cx="411908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Which cities have the highest GDP?</a:t>
            </a:r>
            <a:endParaRPr lang="en-US" sz="1900" dirty="0"/>
          </a:p>
        </p:txBody>
      </p:sp>
      <p:sp>
        <p:nvSpPr>
          <p:cNvPr id="26" name="Text 16"/>
          <p:cNvSpPr/>
          <p:nvPr/>
        </p:nvSpPr>
        <p:spPr>
          <a:xfrm>
            <a:off x="7628811" y="4947404"/>
            <a:ext cx="6106358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Economic capacity analysis for premium EV adoption and purchasing power evaluation.</a:t>
            </a:r>
            <a:endParaRPr lang="en-US" sz="1500" dirty="0"/>
          </a:p>
        </p:txBody>
      </p:sp>
      <p:sp>
        <p:nvSpPr>
          <p:cNvPr id="27" name="Shape 17"/>
          <p:cNvSpPr/>
          <p:nvPr/>
        </p:nvSpPr>
        <p:spPr>
          <a:xfrm>
            <a:off x="678537" y="6269236"/>
            <a:ext cx="13273326" cy="1431012"/>
          </a:xfrm>
          <a:prstGeom prst="roundRect">
            <a:avLst>
              <a:gd name="adj" fmla="val 7668"/>
            </a:avLst>
          </a:prstGeom>
          <a:solidFill>
            <a:srgbClr val="241631"/>
          </a:solidFill>
          <a:ln/>
        </p:spPr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37" y="6246376"/>
            <a:ext cx="13273326" cy="91440"/>
          </a:xfrm>
          <a:prstGeom prst="rect">
            <a:avLst/>
          </a:prstGeom>
        </p:spPr>
      </p:pic>
      <p:pic>
        <p:nvPicPr>
          <p:cNvPr id="29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390" y="5978485"/>
            <a:ext cx="581620" cy="581620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2747832" y="6346863"/>
            <a:ext cx="23264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5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1" name="Text 19"/>
          <p:cNvSpPr/>
          <p:nvPr/>
        </p:nvSpPr>
        <p:spPr>
          <a:xfrm>
            <a:off x="895231" y="6753939"/>
            <a:ext cx="533054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Which states offer the highest EV subsidies?</a:t>
            </a:r>
            <a:endParaRPr lang="en-US" sz="1900" dirty="0"/>
          </a:p>
        </p:txBody>
      </p:sp>
      <p:sp>
        <p:nvSpPr>
          <p:cNvPr id="32" name="Text 20"/>
          <p:cNvSpPr/>
          <p:nvPr/>
        </p:nvSpPr>
        <p:spPr>
          <a:xfrm>
            <a:off x="895231" y="7173278"/>
            <a:ext cx="12839938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Policy support evaluation for affordability and government incentive optimization.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387" y="486132"/>
            <a:ext cx="4403527" cy="550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Sources Used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16387" y="1388745"/>
            <a:ext cx="6610707" cy="2000845"/>
          </a:xfrm>
          <a:prstGeom prst="roundRect">
            <a:avLst>
              <a:gd name="adj" fmla="val 1320"/>
            </a:avLst>
          </a:prstGeom>
          <a:solidFill>
            <a:srgbClr val="43355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1564838"/>
            <a:ext cx="528399" cy="52839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36" y="1680448"/>
            <a:ext cx="237768" cy="2971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2480" y="2269331"/>
            <a:ext cx="2201704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EV Segment Sales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792480" y="2650093"/>
            <a:ext cx="6258520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Government transport ministry reports providing comprehensive vehicle registration and sales data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7403187" y="1388745"/>
            <a:ext cx="6610826" cy="2000845"/>
          </a:xfrm>
          <a:prstGeom prst="roundRect">
            <a:avLst>
              <a:gd name="adj" fmla="val 1320"/>
            </a:avLst>
          </a:prstGeom>
          <a:solidFill>
            <a:srgbClr val="433550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281" y="1564838"/>
            <a:ext cx="528399" cy="52839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4537" y="1680448"/>
            <a:ext cx="237768" cy="2971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79281" y="2269331"/>
            <a:ext cx="2530435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Charging Infrastructure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7579281" y="2650093"/>
            <a:ext cx="6258639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State EV dashboards tracking charging station deployment and accessibility metrics</a:t>
            </a:r>
            <a:endParaRPr lang="en-US" sz="1350" dirty="0"/>
          </a:p>
        </p:txBody>
      </p:sp>
      <p:sp>
        <p:nvSpPr>
          <p:cNvPr id="13" name="Shape 7"/>
          <p:cNvSpPr/>
          <p:nvPr/>
        </p:nvSpPr>
        <p:spPr>
          <a:xfrm>
            <a:off x="616387" y="3565684"/>
            <a:ext cx="6610707" cy="2000845"/>
          </a:xfrm>
          <a:prstGeom prst="roundRect">
            <a:avLst>
              <a:gd name="adj" fmla="val 1320"/>
            </a:avLst>
          </a:prstGeom>
          <a:solidFill>
            <a:srgbClr val="433550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" y="3741777"/>
            <a:ext cx="528399" cy="528399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36" y="3857387"/>
            <a:ext cx="237768" cy="29718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92480" y="4446270"/>
            <a:ext cx="2201704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Economic Data</a:t>
            </a:r>
            <a:endParaRPr lang="en-US" sz="1700" dirty="0"/>
          </a:p>
        </p:txBody>
      </p:sp>
      <p:sp>
        <p:nvSpPr>
          <p:cNvPr id="17" name="Text 9"/>
          <p:cNvSpPr/>
          <p:nvPr/>
        </p:nvSpPr>
        <p:spPr>
          <a:xfrm>
            <a:off x="792480" y="4827032"/>
            <a:ext cx="6258520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RBI and state economic surveys providing GDP and purchasing power indicators</a:t>
            </a:r>
            <a:endParaRPr lang="en-US" sz="1350" dirty="0"/>
          </a:p>
        </p:txBody>
      </p:sp>
      <p:sp>
        <p:nvSpPr>
          <p:cNvPr id="18" name="Shape 10"/>
          <p:cNvSpPr/>
          <p:nvPr/>
        </p:nvSpPr>
        <p:spPr>
          <a:xfrm>
            <a:off x="7403187" y="3565684"/>
            <a:ext cx="6610826" cy="2000845"/>
          </a:xfrm>
          <a:prstGeom prst="roundRect">
            <a:avLst>
              <a:gd name="adj" fmla="val 1320"/>
            </a:avLst>
          </a:prstGeom>
          <a:solidFill>
            <a:srgbClr val="433550"/>
          </a:solidFill>
          <a:ln/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9281" y="3741777"/>
            <a:ext cx="528399" cy="528399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4537" y="3857387"/>
            <a:ext cx="237768" cy="29718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579281" y="4446270"/>
            <a:ext cx="2201704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Policy Framework</a:t>
            </a:r>
            <a:endParaRPr lang="en-US" sz="1700" dirty="0"/>
          </a:p>
        </p:txBody>
      </p:sp>
      <p:sp>
        <p:nvSpPr>
          <p:cNvPr id="22" name="Text 12"/>
          <p:cNvSpPr/>
          <p:nvPr/>
        </p:nvSpPr>
        <p:spPr>
          <a:xfrm>
            <a:off x="7579281" y="4827032"/>
            <a:ext cx="6258639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FAME-II and state EV policies detailing subsidy structures and incentive programs</a:t>
            </a:r>
            <a:endParaRPr lang="en-US" sz="1350" dirty="0"/>
          </a:p>
        </p:txBody>
      </p:sp>
      <p:sp>
        <p:nvSpPr>
          <p:cNvPr id="23" name="Shape 13"/>
          <p:cNvSpPr/>
          <p:nvPr/>
        </p:nvSpPr>
        <p:spPr>
          <a:xfrm>
            <a:off x="616387" y="5742623"/>
            <a:ext cx="6610707" cy="2000845"/>
          </a:xfrm>
          <a:prstGeom prst="roundRect">
            <a:avLst>
              <a:gd name="adj" fmla="val 1320"/>
            </a:avLst>
          </a:prstGeom>
          <a:solidFill>
            <a:srgbClr val="433550"/>
          </a:solidFill>
          <a:ln/>
        </p:spPr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480" y="5918716"/>
            <a:ext cx="528399" cy="528399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7736" y="6034326"/>
            <a:ext cx="237768" cy="297180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92480" y="6623209"/>
            <a:ext cx="2201704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Consumer Interest</a:t>
            </a:r>
            <a:endParaRPr lang="en-US" sz="1700" dirty="0"/>
          </a:p>
        </p:txBody>
      </p:sp>
      <p:sp>
        <p:nvSpPr>
          <p:cNvPr id="27" name="Text 15"/>
          <p:cNvSpPr/>
          <p:nvPr/>
        </p:nvSpPr>
        <p:spPr>
          <a:xfrm>
            <a:off x="792480" y="7003971"/>
            <a:ext cx="625852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Google Trends data revealing search patterns and brand awareness levels</a:t>
            </a:r>
            <a:endParaRPr lang="en-US" sz="1350" dirty="0"/>
          </a:p>
        </p:txBody>
      </p:sp>
      <p:sp>
        <p:nvSpPr>
          <p:cNvPr id="28" name="Shape 16"/>
          <p:cNvSpPr/>
          <p:nvPr/>
        </p:nvSpPr>
        <p:spPr>
          <a:xfrm>
            <a:off x="7403187" y="5742623"/>
            <a:ext cx="6610826" cy="2000845"/>
          </a:xfrm>
          <a:prstGeom prst="roundRect">
            <a:avLst>
              <a:gd name="adj" fmla="val 1320"/>
            </a:avLst>
          </a:prstGeom>
          <a:solidFill>
            <a:srgbClr val="433550"/>
          </a:solidFill>
          <a:ln/>
        </p:spPr>
      </p:sp>
      <p:pic>
        <p:nvPicPr>
          <p:cNvPr id="29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79281" y="5918716"/>
            <a:ext cx="528399" cy="528399"/>
          </a:xfrm>
          <a:prstGeom prst="rect">
            <a:avLst/>
          </a:prstGeom>
        </p:spPr>
      </p:pic>
      <p:pic>
        <p:nvPicPr>
          <p:cNvPr id="30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24537" y="6034326"/>
            <a:ext cx="237768" cy="297180"/>
          </a:xfrm>
          <a:prstGeom prst="rect">
            <a:avLst/>
          </a:prstGeom>
        </p:spPr>
      </p:pic>
      <p:sp>
        <p:nvSpPr>
          <p:cNvPr id="31" name="Text 17"/>
          <p:cNvSpPr/>
          <p:nvPr/>
        </p:nvSpPr>
        <p:spPr>
          <a:xfrm>
            <a:off x="7579281" y="6623209"/>
            <a:ext cx="2420422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Product Specifications</a:t>
            </a:r>
            <a:endParaRPr lang="en-US" sz="1700" dirty="0"/>
          </a:p>
        </p:txBody>
      </p:sp>
      <p:sp>
        <p:nvSpPr>
          <p:cNvPr id="32" name="Text 18"/>
          <p:cNvSpPr/>
          <p:nvPr/>
        </p:nvSpPr>
        <p:spPr>
          <a:xfrm>
            <a:off x="7579281" y="7003971"/>
            <a:ext cx="6258639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Tesla official site providing detailed model specifications and pricing information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601504"/>
            <a:ext cx="5372219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Tools &amp; Technologies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99" y="1837015"/>
            <a:ext cx="537210" cy="5372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57814" y="1964531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Power BI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557814" y="2515076"/>
            <a:ext cx="2752130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Advanced data modeling, interactive dashboard design, and comprehensive visualization capabilities for strategic insights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99" y="4664035"/>
            <a:ext cx="537210" cy="5372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57814" y="4791551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Excel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1557814" y="5342096"/>
            <a:ext cx="2752130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cleaning, transformation, and preliminary analysis to ensure data quality and consistency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677" y="1837015"/>
            <a:ext cx="537210" cy="5372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841677" y="2642830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Google Trends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4841677" y="3193375"/>
            <a:ext cx="3557945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Search interest analysis and consumer behavior tracking to identify demand patterns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1677" y="4654629"/>
            <a:ext cx="537210" cy="53721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841677" y="5460444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 Assistants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4841677" y="6010989"/>
            <a:ext cx="3557945" cy="137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Workflow orchestration, documentation automation, and analytical support throughout the project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8542" y="2708964"/>
            <a:ext cx="5132665" cy="641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EV Market Size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8542" y="4080629"/>
            <a:ext cx="1319331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India's total EV sales across all segments show </a:t>
            </a:r>
            <a:r>
              <a:rPr lang="en-US" sz="1600" b="1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strong upward momentum</a:t>
            </a: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This validates the timing for Tesla's entry into the market.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8542" y="4742498"/>
            <a:ext cx="4226719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 M</a:t>
            </a:r>
            <a:endParaRPr lang="en-US" sz="5300" dirty="0"/>
          </a:p>
        </p:txBody>
      </p:sp>
      <p:sp>
        <p:nvSpPr>
          <p:cNvPr id="6" name="Text 3"/>
          <p:cNvSpPr/>
          <p:nvPr/>
        </p:nvSpPr>
        <p:spPr>
          <a:xfrm>
            <a:off x="1548765" y="5676543"/>
            <a:ext cx="256627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Total EV Sales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8542" y="6120289"/>
            <a:ext cx="4226719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Cumulative electric vehicle sales across all segments in India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201841" y="4742498"/>
            <a:ext cx="4226719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45%</a:t>
            </a:r>
            <a:endParaRPr lang="en-US" sz="5300" dirty="0"/>
          </a:p>
        </p:txBody>
      </p:sp>
      <p:sp>
        <p:nvSpPr>
          <p:cNvPr id="9" name="Text 6"/>
          <p:cNvSpPr/>
          <p:nvPr/>
        </p:nvSpPr>
        <p:spPr>
          <a:xfrm>
            <a:off x="6032063" y="5676543"/>
            <a:ext cx="256627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Annual Growth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5201841" y="6120289"/>
            <a:ext cx="4226719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Year-over-year growth rate demonstrating market expansion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685139" y="4742498"/>
            <a:ext cx="4226719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8.2%</a:t>
            </a:r>
            <a:endParaRPr lang="en-US" sz="5300" dirty="0"/>
          </a:p>
        </p:txBody>
      </p:sp>
      <p:sp>
        <p:nvSpPr>
          <p:cNvPr id="12" name="Text 9"/>
          <p:cNvSpPr/>
          <p:nvPr/>
        </p:nvSpPr>
        <p:spPr>
          <a:xfrm>
            <a:off x="10515362" y="5676543"/>
            <a:ext cx="256627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Market Share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685139" y="6120289"/>
            <a:ext cx="4226719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 penetration in total vehicle sales, indicating growing adoption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18542" y="7007900"/>
            <a:ext cx="1319331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robust growth trajectory and increasing consumer acceptance create an optimal environment for Tesla's premium EV offerings in the Indian market.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F5974C-237C-EF82-AB4F-1C1F920CB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210" y="343421"/>
            <a:ext cx="4551293" cy="33852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662" y="420886"/>
            <a:ext cx="4590574" cy="478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Infrastructure Readiness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5662" y="1281708"/>
            <a:ext cx="4244578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Cities with Highest Charging Stations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535662" y="1740813"/>
            <a:ext cx="344329" cy="344329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5" name="Text 3"/>
          <p:cNvSpPr/>
          <p:nvPr/>
        </p:nvSpPr>
        <p:spPr>
          <a:xfrm>
            <a:off x="593050" y="1769507"/>
            <a:ext cx="229553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32986" y="1793319"/>
            <a:ext cx="1913096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Delhi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032986" y="2185392"/>
            <a:ext cx="609552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Leading charging infrastructure with comprehensive network coverage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535662" y="2736175"/>
            <a:ext cx="344329" cy="344329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9" name="Text 7"/>
          <p:cNvSpPr/>
          <p:nvPr/>
        </p:nvSpPr>
        <p:spPr>
          <a:xfrm>
            <a:off x="593050" y="2764869"/>
            <a:ext cx="229553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032986" y="2788682"/>
            <a:ext cx="1913096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Mumbai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1032986" y="3180755"/>
            <a:ext cx="609552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Extensive charging network supporting high-density urban mobility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535662" y="3731538"/>
            <a:ext cx="344329" cy="344329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3" name="Text 11"/>
          <p:cNvSpPr/>
          <p:nvPr/>
        </p:nvSpPr>
        <p:spPr>
          <a:xfrm>
            <a:off x="593050" y="3760232"/>
            <a:ext cx="229553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032986" y="3784044"/>
            <a:ext cx="1913096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Pune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032986" y="4176117"/>
            <a:ext cx="609552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Rapidly expanding infrastructure with strategic location advantages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535662" y="4726900"/>
            <a:ext cx="344329" cy="344329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7" name="Text 15"/>
          <p:cNvSpPr/>
          <p:nvPr/>
        </p:nvSpPr>
        <p:spPr>
          <a:xfrm>
            <a:off x="593050" y="4755594"/>
            <a:ext cx="229553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1032986" y="4779407"/>
            <a:ext cx="1913096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Bengaluru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1032986" y="5171480"/>
            <a:ext cx="609552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Tech hub with progressive EV infrastructure development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535662" y="5722263"/>
            <a:ext cx="344329" cy="344329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21" name="Text 19"/>
          <p:cNvSpPr/>
          <p:nvPr/>
        </p:nvSpPr>
        <p:spPr>
          <a:xfrm>
            <a:off x="593050" y="5750957"/>
            <a:ext cx="229553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5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032986" y="5774769"/>
            <a:ext cx="1913096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Hyderabad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032986" y="6166842"/>
            <a:ext cx="609552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Growing charging network with government policy support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7509510" y="8065889"/>
            <a:ext cx="6592848" cy="489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cities are ideal for initial rollout</a:t>
            </a: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due to their robust charging infrastructure, ensuring customer confidence and operational success.</a:t>
            </a:r>
            <a:endParaRPr lang="en-US" sz="12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5A132BD-E804-D8C5-D5A5-A123279B3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031" y="1793319"/>
            <a:ext cx="6748195" cy="37577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184" y="408742"/>
            <a:ext cx="6315075" cy="464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Economic Capacity &amp; Policy Support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0184" y="1244679"/>
            <a:ext cx="222956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Highest GDP Cities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20184" y="1671995"/>
            <a:ext cx="661368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Cities with strongest economic capacity:</a:t>
            </a:r>
            <a:endParaRPr lang="en-US" sz="1150" dirty="0"/>
          </a:p>
        </p:txBody>
      </p:sp>
      <p:sp>
        <p:nvSpPr>
          <p:cNvPr id="5" name="Shape 3"/>
          <p:cNvSpPr/>
          <p:nvPr/>
        </p:nvSpPr>
        <p:spPr>
          <a:xfrm>
            <a:off x="520184" y="2076807"/>
            <a:ext cx="6613684" cy="915710"/>
          </a:xfrm>
          <a:prstGeom prst="roundRect">
            <a:avLst>
              <a:gd name="adj" fmla="val 2435"/>
            </a:avLst>
          </a:prstGeom>
          <a:solidFill>
            <a:srgbClr val="433550"/>
          </a:solidFill>
          <a:ln/>
        </p:spPr>
      </p:sp>
      <p:sp>
        <p:nvSpPr>
          <p:cNvPr id="6" name="Text 4"/>
          <p:cNvSpPr/>
          <p:nvPr/>
        </p:nvSpPr>
        <p:spPr>
          <a:xfrm>
            <a:off x="668774" y="2225397"/>
            <a:ext cx="185797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Mumbai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68774" y="2606278"/>
            <a:ext cx="631650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Financial capital with highest purchasing power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520184" y="3141107"/>
            <a:ext cx="6613684" cy="915710"/>
          </a:xfrm>
          <a:prstGeom prst="roundRect">
            <a:avLst>
              <a:gd name="adj" fmla="val 2435"/>
            </a:avLst>
          </a:prstGeom>
          <a:solidFill>
            <a:srgbClr val="433550"/>
          </a:solidFill>
          <a:ln/>
        </p:spPr>
      </p:sp>
      <p:sp>
        <p:nvSpPr>
          <p:cNvPr id="9" name="Text 7"/>
          <p:cNvSpPr/>
          <p:nvPr/>
        </p:nvSpPr>
        <p:spPr>
          <a:xfrm>
            <a:off x="668774" y="3289697"/>
            <a:ext cx="185797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Delhi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668774" y="3670578"/>
            <a:ext cx="631650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National capital region with strong economic base</a:t>
            </a:r>
            <a:endParaRPr lang="en-US" sz="1150" dirty="0"/>
          </a:p>
        </p:txBody>
      </p:sp>
      <p:sp>
        <p:nvSpPr>
          <p:cNvPr id="11" name="Shape 9"/>
          <p:cNvSpPr/>
          <p:nvPr/>
        </p:nvSpPr>
        <p:spPr>
          <a:xfrm>
            <a:off x="520184" y="4205407"/>
            <a:ext cx="6613684" cy="915710"/>
          </a:xfrm>
          <a:prstGeom prst="roundRect">
            <a:avLst>
              <a:gd name="adj" fmla="val 2435"/>
            </a:avLst>
          </a:prstGeom>
          <a:solidFill>
            <a:srgbClr val="433550"/>
          </a:solidFill>
          <a:ln/>
        </p:spPr>
      </p:sp>
      <p:sp>
        <p:nvSpPr>
          <p:cNvPr id="12" name="Text 10"/>
          <p:cNvSpPr/>
          <p:nvPr/>
        </p:nvSpPr>
        <p:spPr>
          <a:xfrm>
            <a:off x="668774" y="4353997"/>
            <a:ext cx="185797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Bengaluru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668774" y="4734878"/>
            <a:ext cx="631650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IT hub with affluent consumer segment</a:t>
            </a:r>
            <a:endParaRPr lang="en-US" sz="1150" dirty="0"/>
          </a:p>
        </p:txBody>
      </p:sp>
      <p:sp>
        <p:nvSpPr>
          <p:cNvPr id="14" name="Shape 12"/>
          <p:cNvSpPr/>
          <p:nvPr/>
        </p:nvSpPr>
        <p:spPr>
          <a:xfrm>
            <a:off x="520184" y="5269706"/>
            <a:ext cx="6613684" cy="915710"/>
          </a:xfrm>
          <a:prstGeom prst="roundRect">
            <a:avLst>
              <a:gd name="adj" fmla="val 2435"/>
            </a:avLst>
          </a:prstGeom>
          <a:solidFill>
            <a:srgbClr val="433550"/>
          </a:solidFill>
          <a:ln/>
        </p:spPr>
      </p:sp>
      <p:sp>
        <p:nvSpPr>
          <p:cNvPr id="15" name="Text 13"/>
          <p:cNvSpPr/>
          <p:nvPr/>
        </p:nvSpPr>
        <p:spPr>
          <a:xfrm>
            <a:off x="668774" y="5418296"/>
            <a:ext cx="185797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Hyderabad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668774" y="5799177"/>
            <a:ext cx="631650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Emerging tech center with growing wealth</a:t>
            </a:r>
            <a:endParaRPr lang="en-US" sz="1150" dirty="0"/>
          </a:p>
        </p:txBody>
      </p:sp>
      <p:sp>
        <p:nvSpPr>
          <p:cNvPr id="17" name="Shape 15"/>
          <p:cNvSpPr/>
          <p:nvPr/>
        </p:nvSpPr>
        <p:spPr>
          <a:xfrm>
            <a:off x="520184" y="6334006"/>
            <a:ext cx="6613684" cy="915710"/>
          </a:xfrm>
          <a:prstGeom prst="roundRect">
            <a:avLst>
              <a:gd name="adj" fmla="val 2435"/>
            </a:avLst>
          </a:prstGeom>
          <a:solidFill>
            <a:srgbClr val="433550"/>
          </a:solidFill>
          <a:ln/>
        </p:spPr>
      </p:sp>
      <p:sp>
        <p:nvSpPr>
          <p:cNvPr id="18" name="Text 16"/>
          <p:cNvSpPr/>
          <p:nvPr/>
        </p:nvSpPr>
        <p:spPr>
          <a:xfrm>
            <a:off x="668774" y="6482596"/>
            <a:ext cx="185797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Pune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668774" y="6863477"/>
            <a:ext cx="631650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Industrial center with strong middle class</a:t>
            </a: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7504152" y="1244679"/>
            <a:ext cx="222956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Highest EV Subsidies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504152" y="1671995"/>
            <a:ext cx="661368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States offering maximum policy support:</a:t>
            </a:r>
            <a:endParaRPr lang="en-US" sz="1150" dirty="0"/>
          </a:p>
        </p:txBody>
      </p:sp>
      <p:sp>
        <p:nvSpPr>
          <p:cNvPr id="22" name="Shape 20"/>
          <p:cNvSpPr/>
          <p:nvPr/>
        </p:nvSpPr>
        <p:spPr>
          <a:xfrm>
            <a:off x="7504152" y="2076807"/>
            <a:ext cx="6613684" cy="946190"/>
          </a:xfrm>
          <a:prstGeom prst="roundRect">
            <a:avLst>
              <a:gd name="adj" fmla="val 7731"/>
            </a:avLst>
          </a:prstGeom>
          <a:solidFill>
            <a:srgbClr val="241631"/>
          </a:solidFill>
          <a:ln w="15240">
            <a:solidFill>
              <a:srgbClr val="5C4E69"/>
            </a:solidFill>
            <a:prstDash val="solid"/>
          </a:ln>
        </p:spPr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912" y="2076807"/>
            <a:ext cx="60960" cy="946190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7713702" y="2240637"/>
            <a:ext cx="185797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Delhi</a:t>
            </a:r>
            <a:endParaRPr lang="en-US" sz="1450" dirty="0"/>
          </a:p>
        </p:txBody>
      </p:sp>
      <p:sp>
        <p:nvSpPr>
          <p:cNvPr id="25" name="Text 22"/>
          <p:cNvSpPr/>
          <p:nvPr/>
        </p:nvSpPr>
        <p:spPr>
          <a:xfrm>
            <a:off x="7713702" y="2621518"/>
            <a:ext cx="624030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Comprehensive subsidy structure and road tax exemptions</a:t>
            </a:r>
            <a:endParaRPr lang="en-US" sz="1150" dirty="0"/>
          </a:p>
        </p:txBody>
      </p:sp>
      <p:sp>
        <p:nvSpPr>
          <p:cNvPr id="26" name="Shape 23"/>
          <p:cNvSpPr/>
          <p:nvPr/>
        </p:nvSpPr>
        <p:spPr>
          <a:xfrm>
            <a:off x="7504152" y="3171587"/>
            <a:ext cx="6613684" cy="946190"/>
          </a:xfrm>
          <a:prstGeom prst="roundRect">
            <a:avLst>
              <a:gd name="adj" fmla="val 7731"/>
            </a:avLst>
          </a:prstGeom>
          <a:solidFill>
            <a:srgbClr val="241631"/>
          </a:solidFill>
          <a:ln w="15240">
            <a:solidFill>
              <a:srgbClr val="5C4E69"/>
            </a:solidFill>
            <a:prstDash val="solid"/>
          </a:ln>
        </p:spPr>
      </p:sp>
      <p:pic>
        <p:nvPicPr>
          <p:cNvPr id="2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912" y="3171587"/>
            <a:ext cx="60960" cy="946190"/>
          </a:xfrm>
          <a:prstGeom prst="rect">
            <a:avLst/>
          </a:prstGeom>
        </p:spPr>
      </p:pic>
      <p:sp>
        <p:nvSpPr>
          <p:cNvPr id="28" name="Text 24"/>
          <p:cNvSpPr/>
          <p:nvPr/>
        </p:nvSpPr>
        <p:spPr>
          <a:xfrm>
            <a:off x="7713702" y="3335417"/>
            <a:ext cx="185797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Maharashtra</a:t>
            </a:r>
            <a:endParaRPr lang="en-US" sz="1450" dirty="0"/>
          </a:p>
        </p:txBody>
      </p:sp>
      <p:sp>
        <p:nvSpPr>
          <p:cNvPr id="29" name="Text 25"/>
          <p:cNvSpPr/>
          <p:nvPr/>
        </p:nvSpPr>
        <p:spPr>
          <a:xfrm>
            <a:off x="7713702" y="3716298"/>
            <a:ext cx="624030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Progressive EV policy with attractive incentives</a:t>
            </a:r>
            <a:endParaRPr lang="en-US" sz="1150" dirty="0"/>
          </a:p>
        </p:txBody>
      </p:sp>
      <p:sp>
        <p:nvSpPr>
          <p:cNvPr id="30" name="Shape 26"/>
          <p:cNvSpPr/>
          <p:nvPr/>
        </p:nvSpPr>
        <p:spPr>
          <a:xfrm>
            <a:off x="7504152" y="4266367"/>
            <a:ext cx="6613684" cy="946190"/>
          </a:xfrm>
          <a:prstGeom prst="roundRect">
            <a:avLst>
              <a:gd name="adj" fmla="val 7731"/>
            </a:avLst>
          </a:prstGeom>
          <a:solidFill>
            <a:srgbClr val="241631"/>
          </a:solidFill>
          <a:ln w="15240">
            <a:solidFill>
              <a:srgbClr val="5C4E69"/>
            </a:solidFill>
            <a:prstDash val="solid"/>
          </a:ln>
        </p:spPr>
      </p:sp>
      <p:pic>
        <p:nvPicPr>
          <p:cNvPr id="3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912" y="4266367"/>
            <a:ext cx="60960" cy="946190"/>
          </a:xfrm>
          <a:prstGeom prst="rect">
            <a:avLst/>
          </a:prstGeom>
        </p:spPr>
      </p:pic>
      <p:sp>
        <p:nvSpPr>
          <p:cNvPr id="32" name="Text 27"/>
          <p:cNvSpPr/>
          <p:nvPr/>
        </p:nvSpPr>
        <p:spPr>
          <a:xfrm>
            <a:off x="7713702" y="4430197"/>
            <a:ext cx="185797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Telangana</a:t>
            </a:r>
            <a:endParaRPr lang="en-US" sz="1450" dirty="0"/>
          </a:p>
        </p:txBody>
      </p:sp>
      <p:sp>
        <p:nvSpPr>
          <p:cNvPr id="33" name="Text 28"/>
          <p:cNvSpPr/>
          <p:nvPr/>
        </p:nvSpPr>
        <p:spPr>
          <a:xfrm>
            <a:off x="7713702" y="4811077"/>
            <a:ext cx="624030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Forward-thinking EV adoption support programs</a:t>
            </a:r>
            <a:endParaRPr lang="en-US" sz="1150" dirty="0"/>
          </a:p>
        </p:txBody>
      </p:sp>
      <p:sp>
        <p:nvSpPr>
          <p:cNvPr id="34" name="Shape 29"/>
          <p:cNvSpPr/>
          <p:nvPr/>
        </p:nvSpPr>
        <p:spPr>
          <a:xfrm>
            <a:off x="7504152" y="5361146"/>
            <a:ext cx="6613684" cy="946190"/>
          </a:xfrm>
          <a:prstGeom prst="roundRect">
            <a:avLst>
              <a:gd name="adj" fmla="val 7731"/>
            </a:avLst>
          </a:prstGeom>
          <a:solidFill>
            <a:srgbClr val="241631"/>
          </a:solidFill>
          <a:ln w="15240">
            <a:solidFill>
              <a:srgbClr val="5C4E69"/>
            </a:solidFill>
            <a:prstDash val="solid"/>
          </a:ln>
        </p:spPr>
      </p:sp>
      <p:pic>
        <p:nvPicPr>
          <p:cNvPr id="3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912" y="5361146"/>
            <a:ext cx="60960" cy="946190"/>
          </a:xfrm>
          <a:prstGeom prst="rect">
            <a:avLst/>
          </a:prstGeom>
        </p:spPr>
      </p:pic>
      <p:sp>
        <p:nvSpPr>
          <p:cNvPr id="36" name="Text 30"/>
          <p:cNvSpPr/>
          <p:nvPr/>
        </p:nvSpPr>
        <p:spPr>
          <a:xfrm>
            <a:off x="7713702" y="5524976"/>
            <a:ext cx="185797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Karnataka</a:t>
            </a:r>
            <a:endParaRPr lang="en-US" sz="1450" dirty="0"/>
          </a:p>
        </p:txBody>
      </p:sp>
      <p:sp>
        <p:nvSpPr>
          <p:cNvPr id="37" name="Text 31"/>
          <p:cNvSpPr/>
          <p:nvPr/>
        </p:nvSpPr>
        <p:spPr>
          <a:xfrm>
            <a:off x="7713702" y="5905857"/>
            <a:ext cx="624030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Innovation-friendly policies supporting EV transition</a:t>
            </a:r>
            <a:endParaRPr lang="en-US" sz="1150" dirty="0"/>
          </a:p>
        </p:txBody>
      </p:sp>
      <p:sp>
        <p:nvSpPr>
          <p:cNvPr id="38" name="Text 32"/>
          <p:cNvSpPr/>
          <p:nvPr/>
        </p:nvSpPr>
        <p:spPr>
          <a:xfrm>
            <a:off x="520184" y="7584043"/>
            <a:ext cx="13590032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incentives significantly reduce effective cost and boost adoption, creating favorable conditions for Tesla's premium positioning.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95035" y="758785"/>
            <a:ext cx="3633668" cy="45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Dashboard Summary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5995035" y="1431012"/>
            <a:ext cx="8126730" cy="465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Power BI dashboard provides a comprehensive visualization of Tesla's India launch strategy, integrating multiple data dimensions for strategic decision-making.</a:t>
            </a:r>
            <a:endParaRPr lang="en-US" sz="11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035" y="2117646"/>
            <a:ext cx="145256" cy="18157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035" y="2291239"/>
            <a:ext cx="8126730" cy="1524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95035" y="2394347"/>
            <a:ext cx="199727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EV Market Segmentation</a:t>
            </a:r>
            <a:endParaRPr lang="en-US" sz="1400" dirty="0"/>
          </a:p>
        </p:txBody>
      </p:sp>
      <p:sp>
        <p:nvSpPr>
          <p:cNvPr id="8" name="Text 3"/>
          <p:cNvSpPr/>
          <p:nvPr/>
        </p:nvSpPr>
        <p:spPr>
          <a:xfrm>
            <a:off x="5995035" y="2708553"/>
            <a:ext cx="812673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Detailed analysis of vehicle categories, sales trends, and consumer preferences across different market segments</a:t>
            </a:r>
            <a:endParaRPr lang="en-US" sz="11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035" y="3224332"/>
            <a:ext cx="145256" cy="181570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035" y="3412450"/>
            <a:ext cx="8126730" cy="1524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995035" y="3530084"/>
            <a:ext cx="2995970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Infrastructure &amp; Policy Readiness</a:t>
            </a:r>
            <a:endParaRPr lang="en-US" sz="1400" dirty="0"/>
          </a:p>
        </p:txBody>
      </p:sp>
      <p:sp>
        <p:nvSpPr>
          <p:cNvPr id="12" name="Text 5"/>
          <p:cNvSpPr/>
          <p:nvPr/>
        </p:nvSpPr>
        <p:spPr>
          <a:xfrm>
            <a:off x="5995035" y="3844290"/>
            <a:ext cx="812673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Comprehensive mapping of charging infrastructure, government subsidies, and regulatory support across states</a:t>
            </a:r>
            <a:endParaRPr lang="en-US" sz="11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035" y="4331018"/>
            <a:ext cx="145256" cy="181570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035" y="4533662"/>
            <a:ext cx="8126730" cy="1524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5995035" y="4665821"/>
            <a:ext cx="2269688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City-Level Demand Signals</a:t>
            </a:r>
            <a:endParaRPr lang="en-US" sz="1400" dirty="0"/>
          </a:p>
        </p:txBody>
      </p:sp>
      <p:sp>
        <p:nvSpPr>
          <p:cNvPr id="16" name="Text 7"/>
          <p:cNvSpPr/>
          <p:nvPr/>
        </p:nvSpPr>
        <p:spPr>
          <a:xfrm>
            <a:off x="5995035" y="4980027"/>
            <a:ext cx="812673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Google search trends, economic indicators, and consumer behavior patterns for targeted market entry</a:t>
            </a:r>
            <a:endParaRPr lang="en-US" sz="1100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5035" y="5437703"/>
            <a:ext cx="145256" cy="18157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035" y="5654873"/>
            <a:ext cx="8126730" cy="15240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5995035" y="5801558"/>
            <a:ext cx="2995970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Strategic Rollout Recommendations</a:t>
            </a:r>
            <a:endParaRPr lang="en-US" sz="1400" dirty="0"/>
          </a:p>
        </p:txBody>
      </p:sp>
      <p:sp>
        <p:nvSpPr>
          <p:cNvPr id="20" name="Text 9"/>
          <p:cNvSpPr/>
          <p:nvPr/>
        </p:nvSpPr>
        <p:spPr>
          <a:xfrm>
            <a:off x="5995035" y="6115764"/>
            <a:ext cx="812673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Data-driven recommendations for optimal model selection, launch cities, and market entry timeline</a:t>
            </a:r>
            <a:endParaRPr lang="en-US" sz="1100" dirty="0"/>
          </a:p>
        </p:txBody>
      </p:sp>
      <p:sp>
        <p:nvSpPr>
          <p:cNvPr id="21" name="Shape 10"/>
          <p:cNvSpPr/>
          <p:nvPr/>
        </p:nvSpPr>
        <p:spPr>
          <a:xfrm>
            <a:off x="5995035" y="6562606"/>
            <a:ext cx="8126730" cy="849987"/>
          </a:xfrm>
          <a:prstGeom prst="roundRect">
            <a:avLst>
              <a:gd name="adj" fmla="val 2565"/>
            </a:avLst>
          </a:prstGeom>
          <a:solidFill>
            <a:srgbClr val="183A13"/>
          </a:solidFill>
          <a:ln/>
        </p:spPr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0291" y="6777038"/>
            <a:ext cx="181570" cy="145256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6467118" y="6802279"/>
            <a:ext cx="7509391" cy="465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 Insight:</a:t>
            </a:r>
            <a:r>
              <a:rPr lang="en-US" sz="110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Delhi, Mumbai, Bengaluru, Hyderabad, and Pune emerge as the optimal launch cities, combining strong infrastructure, economic capacity, policy support, and consumer demand for Tesla's India entry strategy.</a:t>
            </a:r>
            <a:endParaRPr lang="en-US" sz="11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BE57A71-1944-787D-3726-440B741955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881307"/>
            <a:ext cx="5849779" cy="39758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834</Words>
  <Application>Microsoft Office PowerPoint</Application>
  <PresentationFormat>Custom</PresentationFormat>
  <Paragraphs>126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Fira Sans</vt:lpstr>
      <vt:lpstr>Inconsolata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Akshat Sharma</cp:lastModifiedBy>
  <cp:revision>2</cp:revision>
  <dcterms:created xsi:type="dcterms:W3CDTF">2025-09-19T04:02:44Z</dcterms:created>
  <dcterms:modified xsi:type="dcterms:W3CDTF">2025-09-19T06:04:50Z</dcterms:modified>
</cp:coreProperties>
</file>